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sldIdLst>
    <p:sldId id="256" r:id="rId2"/>
    <p:sldId id="257" r:id="rId3"/>
    <p:sldId id="258" r:id="rId4"/>
    <p:sldId id="259" r:id="rId5"/>
    <p:sldId id="260" r:id="rId6"/>
    <p:sldId id="261" r:id="rId7"/>
    <p:sldId id="269" r:id="rId8"/>
    <p:sldId id="268" r:id="rId9"/>
    <p:sldId id="262"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846" autoAdjust="0"/>
  </p:normalViewPr>
  <p:slideViewPr>
    <p:cSldViewPr>
      <p:cViewPr varScale="1">
        <p:scale>
          <a:sx n="61" d="100"/>
          <a:sy n="61" d="100"/>
        </p:scale>
        <p:origin x="165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35277F-44AA-4D1E-838E-16EFB5F21354}" type="datetimeFigureOut">
              <a:rPr lang="en-US" smtClean="0"/>
              <a:t>09-Apr-19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2E4E90-1B78-479C-9B6B-270154842896}" type="slidenum">
              <a:rPr lang="en-US" smtClean="0"/>
              <a:t>‹#›</a:t>
            </a:fld>
            <a:endParaRPr lang="en-US" dirty="0"/>
          </a:p>
        </p:txBody>
      </p:sp>
    </p:spTree>
    <p:extLst>
      <p:ext uri="{BB962C8B-B14F-4D97-AF65-F5344CB8AC3E}">
        <p14:creationId xmlns:p14="http://schemas.microsoft.com/office/powerpoint/2010/main" val="378354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wide range theory</a:t>
            </a:r>
            <a:r>
              <a:rPr lang="en-US" baseline="0" dirty="0" smtClean="0"/>
              <a:t> of identity helps in integrating personal language of the learner and even for the extended social world. </a:t>
            </a:r>
            <a:endParaRPr lang="en-US" dirty="0"/>
          </a:p>
        </p:txBody>
      </p:sp>
      <p:sp>
        <p:nvSpPr>
          <p:cNvPr id="4" name="Slide Number Placeholder 3"/>
          <p:cNvSpPr>
            <a:spLocks noGrp="1"/>
          </p:cNvSpPr>
          <p:nvPr>
            <p:ph type="sldNum" sz="quarter" idx="10"/>
          </p:nvPr>
        </p:nvSpPr>
        <p:spPr/>
        <p:txBody>
          <a:bodyPr/>
          <a:lstStyle/>
          <a:p>
            <a:fld id="{E32E4E90-1B78-479C-9B6B-270154842896}" type="slidenum">
              <a:rPr lang="en-US" smtClean="0"/>
              <a:t>2</a:t>
            </a:fld>
            <a:endParaRPr lang="en-US" dirty="0"/>
          </a:p>
        </p:txBody>
      </p:sp>
    </p:spTree>
    <p:extLst>
      <p:ext uri="{BB962C8B-B14F-4D97-AF65-F5344CB8AC3E}">
        <p14:creationId xmlns:p14="http://schemas.microsoft.com/office/powerpoint/2010/main" val="1017913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language learner’s motivations comes from the access he or she gets to the language community that he or she targets. It is this motivation</a:t>
            </a:r>
            <a:r>
              <a:rPr lang="en-US" baseline="0" dirty="0" smtClean="0"/>
              <a:t> that enables the learner to be devoted to learning the target language. A learner will invest to a another language hoping to acquire more resources than they had before learning the other language. The idea of motivation purposes a language learner who is  longing to get material resources that are of great importance to the target language speakers. On the other hand the concept of investment is for the language learner with a complex identity an a variety of desires.</a:t>
            </a:r>
            <a:endParaRPr lang="en-US" dirty="0"/>
          </a:p>
        </p:txBody>
      </p:sp>
      <p:sp>
        <p:nvSpPr>
          <p:cNvPr id="4" name="Slide Number Placeholder 3"/>
          <p:cNvSpPr>
            <a:spLocks noGrp="1"/>
          </p:cNvSpPr>
          <p:nvPr>
            <p:ph type="sldNum" sz="quarter" idx="10"/>
          </p:nvPr>
        </p:nvSpPr>
        <p:spPr/>
        <p:txBody>
          <a:bodyPr/>
          <a:lstStyle/>
          <a:p>
            <a:fld id="{E32E4E90-1B78-479C-9B6B-270154842896}" type="slidenum">
              <a:rPr lang="en-US" smtClean="0"/>
              <a:t>3</a:t>
            </a:fld>
            <a:endParaRPr lang="en-US" dirty="0"/>
          </a:p>
        </p:txBody>
      </p:sp>
    </p:spTree>
    <p:extLst>
      <p:ext uri="{BB962C8B-B14F-4D97-AF65-F5344CB8AC3E}">
        <p14:creationId xmlns:p14="http://schemas.microsoft.com/office/powerpoint/2010/main" val="3480303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Imagined communities is a set of people , who in reality don’t exist, with whom a learner connect through his or her imagination abilities. Imagined communities can</a:t>
            </a:r>
            <a:r>
              <a:rPr lang="en-US" baseline="0" dirty="0" smtClean="0"/>
              <a:t> well be seen in nations as members of a nation cannot know most of the nation members yet in their minds there is a picture of their unity. An example of imagined community is the future relationship that is only in learners imaginations. These imagined communities have a greater influence on the learners’ present actions and investments.</a:t>
            </a:r>
            <a:endParaRPr lang="en-US" dirty="0" smtClean="0"/>
          </a:p>
          <a:p>
            <a:endParaRPr lang="en-US" dirty="0"/>
          </a:p>
        </p:txBody>
      </p:sp>
      <p:sp>
        <p:nvSpPr>
          <p:cNvPr id="4" name="Slide Number Placeholder 3"/>
          <p:cNvSpPr>
            <a:spLocks noGrp="1"/>
          </p:cNvSpPr>
          <p:nvPr>
            <p:ph type="sldNum" sz="quarter" idx="10"/>
          </p:nvPr>
        </p:nvSpPr>
        <p:spPr/>
        <p:txBody>
          <a:bodyPr/>
          <a:lstStyle/>
          <a:p>
            <a:fld id="{E32E4E90-1B78-479C-9B6B-270154842896}" type="slidenum">
              <a:rPr lang="en-US" smtClean="0"/>
              <a:t>4</a:t>
            </a:fld>
            <a:endParaRPr lang="en-US" dirty="0"/>
          </a:p>
        </p:txBody>
      </p:sp>
    </p:spTree>
    <p:extLst>
      <p:ext uri="{BB962C8B-B14F-4D97-AF65-F5344CB8AC3E}">
        <p14:creationId xmlns:p14="http://schemas.microsoft.com/office/powerpoint/2010/main" val="3741486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theoretical assumptions that aids</a:t>
            </a:r>
            <a:r>
              <a:rPr lang="en-US" baseline="0" dirty="0" smtClean="0"/>
              <a:t> in understanding the approach to SLA. Each of them is described in turn.</a:t>
            </a:r>
            <a:endParaRPr lang="en-US" dirty="0"/>
          </a:p>
        </p:txBody>
      </p:sp>
      <p:sp>
        <p:nvSpPr>
          <p:cNvPr id="4" name="Slide Number Placeholder 3"/>
          <p:cNvSpPr>
            <a:spLocks noGrp="1"/>
          </p:cNvSpPr>
          <p:nvPr>
            <p:ph type="sldNum" sz="quarter" idx="10"/>
          </p:nvPr>
        </p:nvSpPr>
        <p:spPr/>
        <p:txBody>
          <a:bodyPr/>
          <a:lstStyle/>
          <a:p>
            <a:fld id="{E32E4E90-1B78-479C-9B6B-270154842896}" type="slidenum">
              <a:rPr lang="en-US" smtClean="0"/>
              <a:t>5</a:t>
            </a:fld>
            <a:endParaRPr lang="en-US" dirty="0"/>
          </a:p>
        </p:txBody>
      </p:sp>
    </p:spTree>
    <p:extLst>
      <p:ext uri="{BB962C8B-B14F-4D97-AF65-F5344CB8AC3E}">
        <p14:creationId xmlns:p14="http://schemas.microsoft.com/office/powerpoint/2010/main" val="1654589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Language is a complex collective practice</a:t>
            </a:r>
            <a:r>
              <a:rPr lang="en-US" baseline="0" dirty="0" smtClean="0"/>
              <a:t> in which relationships can be developed, negotiated and event prevented from developing. For stucturalist theories, the language structure is built by signs that entails sounds and images and the concept or the meaning. The structuralist theories state that each linguistic community has its established practices that assigns values to the signs in a language. Poststructuralist theories ctririses this by saying that signs within a given language can have different meanings for different peoples who are of the same linguistic community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E32E4E90-1B78-479C-9B6B-270154842896}" type="slidenum">
              <a:rPr lang="en-US" smtClean="0"/>
              <a:t>6</a:t>
            </a:fld>
            <a:endParaRPr lang="en-US" dirty="0"/>
          </a:p>
        </p:txBody>
      </p:sp>
    </p:spTree>
    <p:extLst>
      <p:ext uri="{BB962C8B-B14F-4D97-AF65-F5344CB8AC3E}">
        <p14:creationId xmlns:p14="http://schemas.microsoft.com/office/powerpoint/2010/main" val="1167897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 he poststructuralist theories  encourage a language learner to think about the learning of a language within certain dissertations and with particular debaters.</a:t>
            </a:r>
            <a:endParaRPr lang="en-US" dirty="0" smtClean="0"/>
          </a:p>
          <a:p>
            <a:endParaRPr lang="en-US" dirty="0"/>
          </a:p>
        </p:txBody>
      </p:sp>
      <p:sp>
        <p:nvSpPr>
          <p:cNvPr id="4" name="Slide Number Placeholder 3"/>
          <p:cNvSpPr>
            <a:spLocks noGrp="1"/>
          </p:cNvSpPr>
          <p:nvPr>
            <p:ph type="sldNum" sz="quarter" idx="10"/>
          </p:nvPr>
        </p:nvSpPr>
        <p:spPr/>
        <p:txBody>
          <a:bodyPr/>
          <a:lstStyle/>
          <a:p>
            <a:fld id="{E32E4E90-1B78-479C-9B6B-270154842896}" type="slidenum">
              <a:rPr lang="en-US" smtClean="0"/>
              <a:t>7</a:t>
            </a:fld>
            <a:endParaRPr lang="en-US" dirty="0"/>
          </a:p>
        </p:txBody>
      </p:sp>
    </p:spTree>
    <p:extLst>
      <p:ext uri="{BB962C8B-B14F-4D97-AF65-F5344CB8AC3E}">
        <p14:creationId xmlns:p14="http://schemas.microsoft.com/office/powerpoint/2010/main" val="2982397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Language does not only express institutional practices but it as well serves to develop</a:t>
            </a:r>
            <a:r>
              <a:rPr lang="en-US" baseline="0" dirty="0" smtClean="0"/>
              <a:t> peoples sense of themselves. It is through language where forms of social organizations are defined and contested. The use of the term subjectivity is convincing since it acts as a reminder that a person’s identity has to be always understood. Poststructuralist portrays an individual as a diverse, and changing over historical time and social space. The theory assisted in providing an alternative theorizing of race without the need of homogenizing them.</a:t>
            </a:r>
            <a:endParaRPr lang="en-US" dirty="0"/>
          </a:p>
        </p:txBody>
      </p:sp>
      <p:sp>
        <p:nvSpPr>
          <p:cNvPr id="4" name="Slide Number Placeholder 3"/>
          <p:cNvSpPr>
            <a:spLocks noGrp="1"/>
          </p:cNvSpPr>
          <p:nvPr>
            <p:ph type="sldNum" sz="quarter" idx="10"/>
          </p:nvPr>
        </p:nvSpPr>
        <p:spPr/>
        <p:txBody>
          <a:bodyPr/>
          <a:lstStyle/>
          <a:p>
            <a:fld id="{E32E4E90-1B78-479C-9B6B-270154842896}" type="slidenum">
              <a:rPr lang="en-US" smtClean="0"/>
              <a:t>8</a:t>
            </a:fld>
            <a:endParaRPr lang="en-US" dirty="0"/>
          </a:p>
        </p:txBody>
      </p:sp>
    </p:spTree>
    <p:extLst>
      <p:ext uri="{BB962C8B-B14F-4D97-AF65-F5344CB8AC3E}">
        <p14:creationId xmlns:p14="http://schemas.microsoft.com/office/powerpoint/2010/main" val="641644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Learners</a:t>
            </a:r>
            <a:r>
              <a:rPr lang="en-US" baseline="0" dirty="0" smtClean="0"/>
              <a:t> are seen as members of social and historical groups rather than being seen as personal language producers. Trough the learning process, those who are new interact old timers in a certain community  which leads to greater participation in that community. The identity of a learner’s is determined by both the participation and the non-participation.  Some extent of non-participation can be an enabling factor of participation. Language learners must be able to command the attention of theirs listeners and negotiate language as a social practice.</a:t>
            </a:r>
            <a:endParaRPr lang="en-US" dirty="0"/>
          </a:p>
        </p:txBody>
      </p:sp>
      <p:sp>
        <p:nvSpPr>
          <p:cNvPr id="4" name="Slide Number Placeholder 3"/>
          <p:cNvSpPr>
            <a:spLocks noGrp="1"/>
          </p:cNvSpPr>
          <p:nvPr>
            <p:ph type="sldNum" sz="quarter" idx="10"/>
          </p:nvPr>
        </p:nvSpPr>
        <p:spPr/>
        <p:txBody>
          <a:bodyPr/>
          <a:lstStyle/>
          <a:p>
            <a:fld id="{E32E4E90-1B78-479C-9B6B-270154842896}" type="slidenum">
              <a:rPr lang="en-US" smtClean="0"/>
              <a:t>9</a:t>
            </a:fld>
            <a:endParaRPr lang="en-US" dirty="0"/>
          </a:p>
        </p:txBody>
      </p:sp>
    </p:spTree>
    <p:extLst>
      <p:ext uri="{BB962C8B-B14F-4D97-AF65-F5344CB8AC3E}">
        <p14:creationId xmlns:p14="http://schemas.microsoft.com/office/powerpoint/2010/main" val="17757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8CF3911-4B6C-4C3C-971D-3498DE151AB3}" type="datetimeFigureOut">
              <a:rPr lang="en-US" smtClean="0"/>
              <a:t>09-Apr-19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03C68D3-B268-4C49-8325-C97805686828}"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8CF3911-4B6C-4C3C-971D-3498DE151AB3}" type="datetimeFigureOut">
              <a:rPr lang="en-US" smtClean="0"/>
              <a:t>09-Apr-19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403C68D3-B268-4C49-8325-C97805686828}"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78CF3911-4B6C-4C3C-971D-3498DE151AB3}" type="datetimeFigureOut">
              <a:rPr lang="en-US" smtClean="0"/>
              <a:t>09-Apr-19</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03C68D3-B268-4C49-8325-C97805686828}"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78CF3911-4B6C-4C3C-971D-3498DE151AB3}" type="datetimeFigureOut">
              <a:rPr lang="en-US" smtClean="0"/>
              <a:t>09-Apr-19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3C68D3-B268-4C49-8325-C97805686828}" type="slidenum">
              <a:rPr lang="en-US" smtClean="0"/>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8CF3911-4B6C-4C3C-971D-3498DE151AB3}" type="datetimeFigureOut">
              <a:rPr lang="en-US" smtClean="0"/>
              <a:t>09-Apr-19</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403C68D3-B268-4C49-8325-C97805686828}"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8CF3911-4B6C-4C3C-971D-3498DE151AB3}" type="datetimeFigureOut">
              <a:rPr lang="en-US" smtClean="0"/>
              <a:t>09-Apr-19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403C68D3-B268-4C49-8325-C9780568682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78CF3911-4B6C-4C3C-971D-3498DE151AB3}" type="datetimeFigureOut">
              <a:rPr lang="en-US" smtClean="0"/>
              <a:t>09-Apr-19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03C68D3-B268-4C49-8325-C9780568682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03C68D3-B268-4C49-8325-C97805686828}" type="slidenum">
              <a:rPr lang="en-US" smtClean="0"/>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78CF3911-4B6C-4C3C-971D-3498DE151AB3}" type="datetimeFigureOut">
              <a:rPr lang="en-US" smtClean="0"/>
              <a:t>09-Apr-19</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403C68D3-B268-4C49-8325-C97805686828}"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78CF3911-4B6C-4C3C-971D-3498DE151AB3}" type="datetimeFigureOut">
              <a:rPr lang="en-US" smtClean="0"/>
              <a:t>09-Apr-19</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8CF3911-4B6C-4C3C-971D-3498DE151AB3}" type="datetimeFigureOut">
              <a:rPr lang="en-US" smtClean="0"/>
              <a:t>09-Apr-19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3C68D3-B268-4C49-8325-C97805686828}"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403C68D3-B268-4C49-8325-C97805686828}"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8CF3911-4B6C-4C3C-971D-3498DE151AB3}" type="datetimeFigureOut">
              <a:rPr lang="en-US" smtClean="0"/>
              <a:t>09-Apr-19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8CF3911-4B6C-4C3C-971D-3498DE151AB3}" type="datetimeFigureOut">
              <a:rPr lang="en-US" smtClean="0"/>
              <a:t>09-Apr-19</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03C68D3-B268-4C49-8325-C97805686828}"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55000" lnSpcReduction="20000"/>
          </a:bodyPr>
          <a:lstStyle/>
          <a:p>
            <a:r>
              <a:rPr lang="en-US" sz="4700" dirty="0">
                <a:latin typeface="Times New Roman" pitchFamily="18" charset="0"/>
                <a:cs typeface="Times New Roman" pitchFamily="18" charset="0"/>
              </a:rPr>
              <a:t>Name </a:t>
            </a:r>
          </a:p>
          <a:p>
            <a:r>
              <a:rPr lang="en-US" sz="4700" dirty="0">
                <a:latin typeface="Times New Roman" pitchFamily="18" charset="0"/>
                <a:cs typeface="Times New Roman" pitchFamily="18" charset="0"/>
              </a:rPr>
              <a:t>Institution Affiliations</a:t>
            </a:r>
          </a:p>
          <a:p>
            <a:r>
              <a:rPr lang="en-US" sz="4700" dirty="0">
                <a:latin typeface="Times New Roman" pitchFamily="18" charset="0"/>
                <a:cs typeface="Times New Roman" pitchFamily="18" charset="0"/>
              </a:rPr>
              <a:t>Course </a:t>
            </a:r>
            <a:r>
              <a:rPr lang="en-US" sz="4700" dirty="0" smtClean="0">
                <a:latin typeface="Times New Roman" pitchFamily="18" charset="0"/>
                <a:cs typeface="Times New Roman" pitchFamily="18" charset="0"/>
              </a:rPr>
              <a:t>Title</a:t>
            </a:r>
          </a:p>
          <a:p>
            <a:r>
              <a:rPr lang="en-US" sz="4700" dirty="0" smtClean="0">
                <a:latin typeface="Times New Roman" pitchFamily="18" charset="0"/>
                <a:cs typeface="Times New Roman" pitchFamily="18" charset="0"/>
              </a:rPr>
              <a:t>  </a:t>
            </a:r>
            <a:r>
              <a:rPr lang="en-US" sz="4700" dirty="0">
                <a:latin typeface="Times New Roman" pitchFamily="18" charset="0"/>
                <a:cs typeface="Times New Roman" pitchFamily="18" charset="0"/>
              </a:rPr>
              <a:t>Date</a:t>
            </a:r>
          </a:p>
          <a:p>
            <a:endParaRPr lang="en-US" dirty="0"/>
          </a:p>
        </p:txBody>
      </p:sp>
      <p:sp>
        <p:nvSpPr>
          <p:cNvPr id="5" name="Title 4"/>
          <p:cNvSpPr>
            <a:spLocks noGrp="1"/>
          </p:cNvSpPr>
          <p:nvPr>
            <p:ph type="ctrTitle"/>
          </p:nvPr>
        </p:nvSpPr>
        <p:spPr>
          <a:xfrm>
            <a:off x="1066800" y="1676399"/>
            <a:ext cx="7391400" cy="1924051"/>
          </a:xfrm>
        </p:spPr>
        <p:txBody>
          <a:bodyPr>
            <a:normAutofit fontScale="90000"/>
          </a:bodyPr>
          <a:lstStyle/>
          <a:p>
            <a:r>
              <a:rPr lang="en-US" dirty="0"/>
              <a:t/>
            </a:r>
            <a:br>
              <a:rPr lang="en-US" dirty="0"/>
            </a:br>
            <a:r>
              <a:rPr lang="en-US" sz="4900" dirty="0"/>
              <a:t/>
            </a:r>
            <a:br>
              <a:rPr lang="en-US" sz="4900" dirty="0"/>
            </a:br>
            <a:r>
              <a:rPr lang="en-US" sz="4900" dirty="0"/>
              <a:t/>
            </a:r>
            <a:br>
              <a:rPr lang="en-US" sz="4900" dirty="0"/>
            </a:br>
            <a:r>
              <a:rPr lang="en-US" sz="4900" dirty="0" smtClean="0"/>
              <a:t/>
            </a:r>
            <a:br>
              <a:rPr lang="en-US" sz="4900" dirty="0" smtClean="0"/>
            </a:br>
            <a:r>
              <a:rPr lang="en-US" sz="4900" dirty="0" smtClean="0">
                <a:latin typeface="Times New Roman" pitchFamily="18" charset="0"/>
                <a:cs typeface="Times New Roman" pitchFamily="18" charset="0"/>
              </a:rPr>
              <a:t>Identity in Second Language Acquisition</a:t>
            </a:r>
            <a:r>
              <a:rPr lang="en-US" sz="4900" dirty="0" smtClean="0"/>
              <a:t/>
            </a:r>
            <a:br>
              <a:rPr lang="en-US" sz="4900" dirty="0" smtClean="0"/>
            </a:br>
            <a:r>
              <a:rPr lang="en-US" dirty="0" smtClean="0"/>
              <a:t/>
            </a:r>
            <a:br>
              <a:rPr lang="en-US" dirty="0" smtClean="0"/>
            </a:br>
            <a:r>
              <a:rPr lang="en-US" dirty="0"/>
              <a:t/>
            </a:r>
            <a:br>
              <a:rPr lang="en-US" dirty="0"/>
            </a:br>
            <a:r>
              <a:rPr lang="en-US" dirty="0" smtClean="0"/>
              <a:t/>
            </a:r>
            <a:br>
              <a:rPr lang="en-US" dirty="0" smtClean="0"/>
            </a:br>
            <a:endParaRPr lang="en-US" dirty="0"/>
          </a:p>
        </p:txBody>
      </p:sp>
    </p:spTree>
    <p:extLst>
      <p:ext uri="{BB962C8B-B14F-4D97-AF65-F5344CB8AC3E}">
        <p14:creationId xmlns:p14="http://schemas.microsoft.com/office/powerpoint/2010/main" val="3051868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smtClean="0"/>
              <a:t>Second language acquisition require a wide-ranging theory of identity.  </a:t>
            </a:r>
          </a:p>
          <a:p>
            <a:r>
              <a:rPr lang="en-US" dirty="0" smtClean="0"/>
              <a:t>SLA needs to tackle the effect of relations of authority in the social realm on the learners. </a:t>
            </a:r>
            <a:endParaRPr lang="en-US" dirty="0"/>
          </a:p>
        </p:txBody>
      </p:sp>
    </p:spTree>
    <p:extLst>
      <p:ext uri="{BB962C8B-B14F-4D97-AF65-F5344CB8AC3E}">
        <p14:creationId xmlns:p14="http://schemas.microsoft.com/office/powerpoint/2010/main" val="815236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and investment.</a:t>
            </a:r>
            <a:endParaRPr lang="en-US" dirty="0"/>
          </a:p>
        </p:txBody>
      </p:sp>
      <p:sp>
        <p:nvSpPr>
          <p:cNvPr id="3" name="Content Placeholder 2"/>
          <p:cNvSpPr>
            <a:spLocks noGrp="1"/>
          </p:cNvSpPr>
          <p:nvPr>
            <p:ph sz="quarter" idx="1"/>
          </p:nvPr>
        </p:nvSpPr>
        <p:spPr/>
        <p:txBody>
          <a:bodyPr/>
          <a:lstStyle/>
          <a:p>
            <a:r>
              <a:rPr lang="en-US" dirty="0" smtClean="0"/>
              <a:t>Language learner has the authority to choose the conditions  they want to interact with the target language community.</a:t>
            </a:r>
          </a:p>
          <a:p>
            <a:r>
              <a:rPr lang="en-US" dirty="0" smtClean="0"/>
              <a:t>A learner develops a relationship to the target language and develops the desire to learn and practice it.</a:t>
            </a:r>
          </a:p>
          <a:p>
            <a:r>
              <a:rPr lang="en-US" dirty="0" smtClean="0"/>
              <a:t>The concept of investment is  different from that of motivation.</a:t>
            </a:r>
          </a:p>
          <a:p>
            <a:endParaRPr lang="en-US" dirty="0"/>
          </a:p>
        </p:txBody>
      </p:sp>
    </p:spTree>
    <p:extLst>
      <p:ext uri="{BB962C8B-B14F-4D97-AF65-F5344CB8AC3E}">
        <p14:creationId xmlns:p14="http://schemas.microsoft.com/office/powerpoint/2010/main" val="3047529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Imagined communities.</a:t>
            </a:r>
            <a:endParaRPr lang="en-US" dirty="0"/>
          </a:p>
        </p:txBody>
      </p:sp>
      <p:sp>
        <p:nvSpPr>
          <p:cNvPr id="3" name="Content Placeholder 2"/>
          <p:cNvSpPr>
            <a:spLocks noGrp="1"/>
          </p:cNvSpPr>
          <p:nvPr>
            <p:ph sz="quarter" idx="1"/>
          </p:nvPr>
        </p:nvSpPr>
        <p:spPr/>
        <p:txBody>
          <a:bodyPr/>
          <a:lstStyle/>
          <a:p>
            <a:r>
              <a:rPr lang="en-US" dirty="0" smtClean="0"/>
              <a:t>Imagination is significant basis of community information</a:t>
            </a:r>
            <a:r>
              <a:rPr lang="en-US" dirty="0" smtClean="0"/>
              <a:t>.</a:t>
            </a:r>
          </a:p>
          <a:p>
            <a:pPr marL="0" indent="0">
              <a:buNone/>
            </a:pPr>
            <a:endParaRPr lang="en-US" dirty="0" smtClean="0"/>
          </a:p>
          <a:p>
            <a:r>
              <a:rPr lang="en-US" dirty="0" smtClean="0"/>
              <a:t>Aids to explain non-participation and resistance in a language classroom</a:t>
            </a:r>
            <a:r>
              <a:rPr lang="en-US" dirty="0" smtClean="0"/>
              <a:t>.</a:t>
            </a:r>
          </a:p>
          <a:p>
            <a:pPr marL="0" indent="0">
              <a:buNone/>
            </a:pPr>
            <a:endParaRPr lang="en-US" dirty="0" smtClean="0"/>
          </a:p>
          <a:p>
            <a:r>
              <a:rPr lang="en-US" dirty="0" smtClean="0"/>
              <a:t>In SLA, imagined communities assists to discover how learners’ association with them affect their learning ways.</a:t>
            </a:r>
            <a:endParaRPr lang="en-US" dirty="0"/>
          </a:p>
        </p:txBody>
      </p:sp>
    </p:spTree>
    <p:extLst>
      <p:ext uri="{BB962C8B-B14F-4D97-AF65-F5344CB8AC3E}">
        <p14:creationId xmlns:p14="http://schemas.microsoft.com/office/powerpoint/2010/main" val="3057551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principles</a:t>
            </a:r>
            <a:endParaRPr lang="en-US" dirty="0"/>
          </a:p>
        </p:txBody>
      </p:sp>
      <p:sp>
        <p:nvSpPr>
          <p:cNvPr id="3" name="Content Placeholder 2"/>
          <p:cNvSpPr>
            <a:spLocks noGrp="1"/>
          </p:cNvSpPr>
          <p:nvPr>
            <p:ph sz="quarter" idx="1"/>
          </p:nvPr>
        </p:nvSpPr>
        <p:spPr>
          <a:xfrm>
            <a:off x="301752" y="1527048"/>
            <a:ext cx="8503920" cy="4416552"/>
          </a:xfrm>
        </p:spPr>
        <p:txBody>
          <a:bodyPr/>
          <a:lstStyle/>
          <a:p>
            <a:endParaRPr lang="en-US" dirty="0" smtClean="0"/>
          </a:p>
          <a:p>
            <a:r>
              <a:rPr lang="en-US" dirty="0" smtClean="0"/>
              <a:t>Poststructuralist </a:t>
            </a:r>
            <a:r>
              <a:rPr lang="en-US" dirty="0" smtClean="0"/>
              <a:t>theories of language</a:t>
            </a:r>
            <a:r>
              <a:rPr lang="en-US" dirty="0" smtClean="0"/>
              <a:t>.</a:t>
            </a:r>
          </a:p>
          <a:p>
            <a:pPr marL="0" indent="0">
              <a:buNone/>
            </a:pPr>
            <a:endParaRPr lang="en-US" dirty="0" smtClean="0"/>
          </a:p>
          <a:p>
            <a:r>
              <a:rPr lang="en-US" dirty="0" smtClean="0"/>
              <a:t>Poststructuralist theories of subjectivity</a:t>
            </a:r>
            <a:r>
              <a:rPr lang="en-US" dirty="0" smtClean="0"/>
              <a:t>.</a:t>
            </a:r>
          </a:p>
          <a:p>
            <a:endParaRPr lang="en-US" dirty="0"/>
          </a:p>
          <a:p>
            <a:pPr marL="0" indent="0">
              <a:buNone/>
            </a:pPr>
            <a:endParaRPr lang="en-US" dirty="0" smtClean="0"/>
          </a:p>
          <a:p>
            <a:r>
              <a:rPr lang="en-US" dirty="0" smtClean="0"/>
              <a:t>Sociocultural theories of learning.</a:t>
            </a:r>
          </a:p>
          <a:p>
            <a:endParaRPr lang="en-US" dirty="0" smtClean="0"/>
          </a:p>
        </p:txBody>
      </p:sp>
    </p:spTree>
    <p:extLst>
      <p:ext uri="{BB962C8B-B14F-4D97-AF65-F5344CB8AC3E}">
        <p14:creationId xmlns:p14="http://schemas.microsoft.com/office/powerpoint/2010/main" val="2469791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Poststructuralist theories of language.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The process of language learning  has to engross the identities of those learning it.</a:t>
            </a:r>
          </a:p>
          <a:p>
            <a:r>
              <a:rPr lang="en-US" dirty="0" smtClean="0"/>
              <a:t>Poststructuralist theories of language developed  from structuralist theories of language although they are distinct.</a:t>
            </a:r>
          </a:p>
          <a:p>
            <a:r>
              <a:rPr lang="en-US" dirty="0" smtClean="0"/>
              <a:t>The poststructuralist theories centers on struggles over the meaning and legality, which are of great significance to the identity approach to SLA.</a:t>
            </a:r>
          </a:p>
          <a:p>
            <a:r>
              <a:rPr lang="en-US" dirty="0" smtClean="0"/>
              <a:t>These theories also provide that language cannot be idealized and good faith must triumph among those who participate in oral or literature activities. </a:t>
            </a:r>
            <a:endParaRPr lang="en-US" dirty="0"/>
          </a:p>
        </p:txBody>
      </p:sp>
    </p:spTree>
    <p:extLst>
      <p:ext uri="{BB962C8B-B14F-4D97-AF65-F5344CB8AC3E}">
        <p14:creationId xmlns:p14="http://schemas.microsoft.com/office/powerpoint/2010/main" val="2167990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47700" y="2895600"/>
            <a:ext cx="7848600" cy="3276600"/>
          </a:xfrm>
        </p:spPr>
        <p:txBody>
          <a:bodyPr>
            <a:normAutofit fontScale="85000" lnSpcReduction="10000"/>
          </a:bodyPr>
          <a:lstStyle/>
          <a:p>
            <a:pPr marL="285750" indent="-285750" algn="l">
              <a:buFont typeface="Wingdings" panose="05000000000000000000" pitchFamily="2" charset="2"/>
              <a:buChar char="§"/>
            </a:pPr>
            <a:r>
              <a:rPr lang="en-US" sz="3100" b="0" cap="none" dirty="0" smtClean="0"/>
              <a:t>The poststructuralist theories centers on struggles over the meaning and legality, which are of great significance to the identity approach to SLA.</a:t>
            </a:r>
          </a:p>
          <a:p>
            <a:pPr marL="285750" indent="-285750" algn="l">
              <a:buFont typeface="Wingdings" panose="05000000000000000000" pitchFamily="2" charset="2"/>
              <a:buChar char="§"/>
            </a:pPr>
            <a:r>
              <a:rPr lang="en-US" sz="3100" b="0" cap="none" dirty="0" smtClean="0"/>
              <a:t>These theories also provide that language cannot be idealized and good faith must triumph among those who participate in oral or literature activities. </a:t>
            </a:r>
          </a:p>
          <a:p>
            <a:pPr algn="l"/>
            <a:endParaRPr lang="en-US" dirty="0"/>
          </a:p>
        </p:txBody>
      </p:sp>
      <p:sp>
        <p:nvSpPr>
          <p:cNvPr id="3" name="Title 2"/>
          <p:cNvSpPr>
            <a:spLocks noGrp="1"/>
          </p:cNvSpPr>
          <p:nvPr>
            <p:ph type="ctrTitle"/>
          </p:nvPr>
        </p:nvSpPr>
        <p:spPr>
          <a:xfrm>
            <a:off x="838200" y="1066800"/>
            <a:ext cx="7772400" cy="762000"/>
          </a:xfrm>
        </p:spPr>
        <p:txBody>
          <a:bodyPr>
            <a:normAutofit fontScale="90000"/>
          </a:bodyPr>
          <a:lstStyle/>
          <a:p>
            <a:r>
              <a:rPr lang="en-US" sz="3200" dirty="0">
                <a:solidFill>
                  <a:srgbClr val="0070C0"/>
                </a:solidFill>
              </a:rPr>
              <a:t>Poststructuralist theories of </a:t>
            </a:r>
            <a:r>
              <a:rPr lang="en-US" sz="3200" dirty="0" smtClean="0">
                <a:solidFill>
                  <a:srgbClr val="0070C0"/>
                </a:solidFill>
              </a:rPr>
              <a:t>language Cont’d</a:t>
            </a:r>
            <a:r>
              <a:rPr lang="en-US" sz="3200" dirty="0" smtClean="0"/>
              <a:t>.</a:t>
            </a:r>
            <a:endParaRPr lang="en-US" sz="3200" dirty="0"/>
          </a:p>
        </p:txBody>
      </p:sp>
    </p:spTree>
    <p:extLst>
      <p:ext uri="{BB962C8B-B14F-4D97-AF65-F5344CB8AC3E}">
        <p14:creationId xmlns:p14="http://schemas.microsoft.com/office/powerpoint/2010/main" val="2793015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Poststructuralist theories of subjectivity.</a:t>
            </a:r>
            <a:endParaRPr lang="en-US" dirty="0"/>
          </a:p>
        </p:txBody>
      </p:sp>
      <p:sp>
        <p:nvSpPr>
          <p:cNvPr id="3" name="Content Placeholder 2"/>
          <p:cNvSpPr>
            <a:spLocks noGrp="1"/>
          </p:cNvSpPr>
          <p:nvPr>
            <p:ph sz="quarter" idx="1"/>
          </p:nvPr>
        </p:nvSpPr>
        <p:spPr/>
        <p:txBody>
          <a:bodyPr>
            <a:normAutofit/>
          </a:bodyPr>
          <a:lstStyle/>
          <a:p>
            <a:r>
              <a:rPr lang="en-US" dirty="0" smtClean="0"/>
              <a:t>These theories centers the central role of language. </a:t>
            </a:r>
          </a:p>
          <a:p>
            <a:r>
              <a:rPr lang="en-US" dirty="0" smtClean="0"/>
              <a:t>Theories of subjectivity are central in the work of majority of identity theorist in SLA.</a:t>
            </a:r>
          </a:p>
          <a:p>
            <a:r>
              <a:rPr lang="en-US" dirty="0" smtClean="0"/>
              <a:t>Subjectivity  is understood  to be constructed and as socially and historically entrenched.</a:t>
            </a:r>
          </a:p>
          <a:p>
            <a:r>
              <a:rPr lang="en-US" dirty="0" smtClean="0"/>
              <a:t>The poststructuralist theories has been employed to deconstruct the identity  categories like race and gender.</a:t>
            </a:r>
            <a:endParaRPr lang="en-US" dirty="0"/>
          </a:p>
        </p:txBody>
      </p:sp>
    </p:spTree>
    <p:extLst>
      <p:ext uri="{BB962C8B-B14F-4D97-AF65-F5344CB8AC3E}">
        <p14:creationId xmlns:p14="http://schemas.microsoft.com/office/powerpoint/2010/main" val="3793615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Social cultural theories of learning.</a:t>
            </a:r>
            <a:endParaRPr lang="en-US" dirty="0"/>
          </a:p>
        </p:txBody>
      </p:sp>
      <p:sp>
        <p:nvSpPr>
          <p:cNvPr id="3" name="Content Placeholder 2"/>
          <p:cNvSpPr>
            <a:spLocks noGrp="1"/>
          </p:cNvSpPr>
          <p:nvPr>
            <p:ph sz="quarter" idx="1"/>
          </p:nvPr>
        </p:nvSpPr>
        <p:spPr/>
        <p:txBody>
          <a:bodyPr>
            <a:normAutofit/>
          </a:bodyPr>
          <a:lstStyle/>
          <a:p>
            <a:r>
              <a:rPr lang="en-US" dirty="0" smtClean="0"/>
              <a:t>SLA is investigated as a social cultural practice rather than being viewed as a mental and personal process.</a:t>
            </a:r>
          </a:p>
          <a:p>
            <a:r>
              <a:rPr lang="en-US" dirty="0" smtClean="0"/>
              <a:t>These theories provide that situated learning is part and percale of social practice.</a:t>
            </a:r>
          </a:p>
          <a:p>
            <a:r>
              <a:rPr lang="en-US" dirty="0" smtClean="0"/>
              <a:t>Social cultural theories also focused on the relationship of participation to the development of learner’s identity.</a:t>
            </a:r>
          </a:p>
          <a:p>
            <a:r>
              <a:rPr lang="en-US" dirty="0" smtClean="0"/>
              <a:t>Language leaners must strain to appropriate the voices of others.</a:t>
            </a:r>
          </a:p>
          <a:p>
            <a:endParaRPr lang="en-US" dirty="0"/>
          </a:p>
        </p:txBody>
      </p:sp>
    </p:spTree>
    <p:extLst>
      <p:ext uri="{BB962C8B-B14F-4D97-AF65-F5344CB8AC3E}">
        <p14:creationId xmlns:p14="http://schemas.microsoft.com/office/powerpoint/2010/main" val="1175753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457200">
              <a:buNone/>
            </a:pPr>
            <a:r>
              <a:rPr lang="en-US" dirty="0"/>
              <a:t>Norton, Bonny. "Identity and second language </a:t>
            </a:r>
            <a:r>
              <a:rPr lang="en-US" dirty="0" smtClean="0"/>
              <a:t>	acquisition</a:t>
            </a:r>
            <a:r>
              <a:rPr lang="en-US" dirty="0"/>
              <a:t>." </a:t>
            </a:r>
            <a:r>
              <a:rPr lang="en-US" i="1" dirty="0"/>
              <a:t>The encyclopedia of applied </a:t>
            </a:r>
            <a:r>
              <a:rPr lang="en-US" i="1" dirty="0" smtClean="0"/>
              <a:t>	linguistics</a:t>
            </a:r>
            <a:r>
              <a:rPr lang="en-US" dirty="0"/>
              <a:t> (2012</a:t>
            </a:r>
            <a:r>
              <a:rPr lang="en-US" dirty="0" smtClean="0"/>
              <a:t>).</a:t>
            </a:r>
          </a:p>
          <a:p>
            <a:pPr marL="0" indent="-457200">
              <a:buNone/>
            </a:pPr>
            <a:r>
              <a:rPr lang="en-US" dirty="0"/>
              <a:t>Dörnyei, Zoltán, and Ema Ushioda, eds. </a:t>
            </a:r>
            <a:r>
              <a:rPr lang="en-US" i="1" dirty="0"/>
              <a:t>Motivation, </a:t>
            </a:r>
            <a:r>
              <a:rPr lang="en-US" i="1" dirty="0" smtClean="0"/>
              <a:t>	language </a:t>
            </a:r>
            <a:r>
              <a:rPr lang="en-US" i="1" dirty="0"/>
              <a:t>identity and the L2 self</a:t>
            </a:r>
            <a:r>
              <a:rPr lang="en-US" dirty="0"/>
              <a:t>. Vol. 36. Multilingual Matters, 2009</a:t>
            </a:r>
            <a:r>
              <a:rPr lang="en-US" dirty="0" smtClean="0"/>
              <a:t>.</a:t>
            </a:r>
          </a:p>
          <a:p>
            <a:pPr marL="0" indent="-457200">
              <a:buNone/>
            </a:pPr>
            <a:r>
              <a:rPr lang="en-US" dirty="0" smtClean="0"/>
              <a:t>Duff</a:t>
            </a:r>
            <a:r>
              <a:rPr lang="en-US" dirty="0"/>
              <a:t>, Patricia A. "Identity, agency, and second </a:t>
            </a:r>
            <a:r>
              <a:rPr lang="en-US" dirty="0" smtClean="0"/>
              <a:t>	language </a:t>
            </a:r>
            <a:r>
              <a:rPr lang="en-US" dirty="0"/>
              <a:t>acquisition." </a:t>
            </a:r>
            <a:r>
              <a:rPr lang="en-US" i="1" dirty="0"/>
              <a:t>The Routledge handbook </a:t>
            </a:r>
            <a:r>
              <a:rPr lang="en-US" i="1" dirty="0" smtClean="0"/>
              <a:t>	of </a:t>
            </a:r>
            <a:r>
              <a:rPr lang="en-US" i="1" dirty="0"/>
              <a:t>second language acquisition</a:t>
            </a:r>
            <a:r>
              <a:rPr lang="en-US" dirty="0"/>
              <a:t>. Routledge, </a:t>
            </a:r>
            <a:r>
              <a:rPr lang="en-US" dirty="0" smtClean="0"/>
              <a:t>	2013</a:t>
            </a:r>
            <a:r>
              <a:rPr lang="en-US" dirty="0"/>
              <a:t>. 428-444.</a:t>
            </a:r>
          </a:p>
        </p:txBody>
      </p:sp>
    </p:spTree>
    <p:extLst>
      <p:ext uri="{BB962C8B-B14F-4D97-AF65-F5344CB8AC3E}">
        <p14:creationId xmlns:p14="http://schemas.microsoft.com/office/powerpoint/2010/main" val="203149796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233</TotalTime>
  <Words>969</Words>
  <Application>Microsoft Office PowerPoint</Application>
  <PresentationFormat>On-screen Show (4:3)</PresentationFormat>
  <Paragraphs>64</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Calibri</vt:lpstr>
      <vt:lpstr>Georgia</vt:lpstr>
      <vt:lpstr>Times New Roman</vt:lpstr>
      <vt:lpstr>Wingdings</vt:lpstr>
      <vt:lpstr>Wingdings 2</vt:lpstr>
      <vt:lpstr>Civic</vt:lpstr>
      <vt:lpstr>    Identity in Second Language Acquisition    </vt:lpstr>
      <vt:lpstr>Introduction</vt:lpstr>
      <vt:lpstr>Motivation and investment.</vt:lpstr>
      <vt:lpstr>Imagined communities.</vt:lpstr>
      <vt:lpstr>Theoretical principles</vt:lpstr>
      <vt:lpstr>Poststructuralist theories of language.</vt:lpstr>
      <vt:lpstr>Poststructuralist theories of language Cont’d.</vt:lpstr>
      <vt:lpstr>Poststructuralist theories of subjectivity.</vt:lpstr>
      <vt:lpstr>Social cultural theories of learning.</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dc:creator>
  <cp:lastModifiedBy>hp15</cp:lastModifiedBy>
  <cp:revision>22</cp:revision>
  <dcterms:created xsi:type="dcterms:W3CDTF">2019-04-06T08:18:16Z</dcterms:created>
  <dcterms:modified xsi:type="dcterms:W3CDTF">2019-04-09T07:32:58Z</dcterms:modified>
</cp:coreProperties>
</file>